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2" r:id="rId2"/>
    <p:sldId id="321" r:id="rId3"/>
    <p:sldId id="318" r:id="rId4"/>
    <p:sldId id="323" r:id="rId5"/>
    <p:sldId id="316" r:id="rId6"/>
    <p:sldId id="326" r:id="rId7"/>
    <p:sldId id="324" r:id="rId8"/>
    <p:sldId id="328" r:id="rId9"/>
    <p:sldId id="325" r:id="rId10"/>
    <p:sldId id="327" r:id="rId11"/>
    <p:sldId id="313" r:id="rId12"/>
    <p:sldId id="329" r:id="rId13"/>
    <p:sldId id="330" r:id="rId14"/>
    <p:sldId id="312" r:id="rId15"/>
    <p:sldId id="331" r:id="rId16"/>
    <p:sldId id="332" r:id="rId17"/>
    <p:sldId id="311" r:id="rId18"/>
    <p:sldId id="333" r:id="rId19"/>
    <p:sldId id="334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88" autoAdjust="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733BF-BF88-4394-8BC3-938071C568A5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5910314-E391-431C-A419-DB749E032095}">
      <dgm:prSet phldrT="[Text]" custT="1"/>
      <dgm:spPr/>
      <dgm:t>
        <a:bodyPr/>
        <a:lstStyle/>
        <a:p>
          <a:r>
            <a:rPr lang="en-US" sz="2400" dirty="0"/>
            <a:t>Address must be physical location</a:t>
          </a:r>
        </a:p>
      </dgm:t>
    </dgm:pt>
    <dgm:pt modelId="{3190FDDE-0D14-4AD1-9EFC-DAF96FFE349B}" type="parTrans" cxnId="{585115D6-BA42-43FE-A46E-2AD894FD2BD2}">
      <dgm:prSet/>
      <dgm:spPr/>
      <dgm:t>
        <a:bodyPr/>
        <a:lstStyle/>
        <a:p>
          <a:endParaRPr lang="en-US"/>
        </a:p>
      </dgm:t>
    </dgm:pt>
    <dgm:pt modelId="{3F1F8511-1354-4621-97AE-52662B747658}" type="sibTrans" cxnId="{585115D6-BA42-43FE-A46E-2AD894FD2BD2}">
      <dgm:prSet/>
      <dgm:spPr/>
      <dgm:t>
        <a:bodyPr/>
        <a:lstStyle/>
        <a:p>
          <a:endParaRPr lang="en-US"/>
        </a:p>
      </dgm:t>
    </dgm:pt>
    <dgm:pt modelId="{0BE714D8-A6E4-493E-AC87-59CE4F8CB41C}">
      <dgm:prSet phldrT="[Text]" custT="1"/>
      <dgm:spPr/>
      <dgm:t>
        <a:bodyPr/>
        <a:lstStyle/>
        <a:p>
          <a:r>
            <a:rPr lang="en-US" sz="2400" dirty="0"/>
            <a:t>Every project code must have a unit price – technically unacceptable</a:t>
          </a:r>
        </a:p>
      </dgm:t>
    </dgm:pt>
    <dgm:pt modelId="{0AE777E8-3BA0-40D7-BD48-30B9B342B651}" type="parTrans" cxnId="{E0641B3B-7FE9-4363-A731-19A6D224D05A}">
      <dgm:prSet/>
      <dgm:spPr/>
      <dgm:t>
        <a:bodyPr/>
        <a:lstStyle/>
        <a:p>
          <a:endParaRPr lang="en-US"/>
        </a:p>
      </dgm:t>
    </dgm:pt>
    <dgm:pt modelId="{62DDE9D5-09FD-49EE-978B-68E58653CC52}" type="sibTrans" cxnId="{E0641B3B-7FE9-4363-A731-19A6D224D05A}">
      <dgm:prSet/>
      <dgm:spPr/>
      <dgm:t>
        <a:bodyPr/>
        <a:lstStyle/>
        <a:p>
          <a:endParaRPr lang="en-US"/>
        </a:p>
      </dgm:t>
    </dgm:pt>
    <dgm:pt modelId="{70ECF1DC-53DA-4672-9DF1-2154E6CC0BA5}">
      <dgm:prSet phldrT="[Text]" custT="1"/>
      <dgm:spPr/>
      <dgm:t>
        <a:bodyPr/>
        <a:lstStyle/>
        <a:p>
          <a:r>
            <a:rPr lang="en-US" sz="2800" dirty="0"/>
            <a:t>1 unit = 30 minutes</a:t>
          </a:r>
        </a:p>
      </dgm:t>
    </dgm:pt>
    <dgm:pt modelId="{A1A46CFA-6F36-42AA-95EE-E0569FC82E31}" type="parTrans" cxnId="{B9BB64CC-657A-4CA3-B578-0199FCDB4CC7}">
      <dgm:prSet/>
      <dgm:spPr/>
      <dgm:t>
        <a:bodyPr/>
        <a:lstStyle/>
        <a:p>
          <a:endParaRPr lang="en-US"/>
        </a:p>
      </dgm:t>
    </dgm:pt>
    <dgm:pt modelId="{200E435F-2DAB-4958-BD0B-A15E878E4F21}" type="sibTrans" cxnId="{B9BB64CC-657A-4CA3-B578-0199FCDB4CC7}">
      <dgm:prSet/>
      <dgm:spPr/>
      <dgm:t>
        <a:bodyPr/>
        <a:lstStyle/>
        <a:p>
          <a:endParaRPr lang="en-US"/>
        </a:p>
      </dgm:t>
    </dgm:pt>
    <dgm:pt modelId="{5AE9A2F7-8E17-4013-8AAB-E965674F7BBF}" type="pres">
      <dgm:prSet presAssocID="{762733BF-BF88-4394-8BC3-938071C568A5}" presName="Name0" presStyleCnt="0">
        <dgm:presLayoutVars>
          <dgm:resizeHandles/>
        </dgm:presLayoutVars>
      </dgm:prSet>
      <dgm:spPr/>
    </dgm:pt>
    <dgm:pt modelId="{5657EDC4-C519-4ED7-851F-1A9690413535}" type="pres">
      <dgm:prSet presAssocID="{05910314-E391-431C-A419-DB749E032095}" presName="text" presStyleLbl="node1" presStyleIdx="0" presStyleCnt="3" custScaleX="248354">
        <dgm:presLayoutVars>
          <dgm:bulletEnabled val="1"/>
        </dgm:presLayoutVars>
      </dgm:prSet>
      <dgm:spPr/>
    </dgm:pt>
    <dgm:pt modelId="{376FEE9E-F18D-4AD8-BF25-5EEB6308FE22}" type="pres">
      <dgm:prSet presAssocID="{3F1F8511-1354-4621-97AE-52662B747658}" presName="space" presStyleCnt="0"/>
      <dgm:spPr/>
    </dgm:pt>
    <dgm:pt modelId="{367FE161-299A-44DF-98C0-2466DE3A5E72}" type="pres">
      <dgm:prSet presAssocID="{0BE714D8-A6E4-493E-AC87-59CE4F8CB41C}" presName="text" presStyleLbl="node1" presStyleIdx="1" presStyleCnt="3" custScaleX="271637">
        <dgm:presLayoutVars>
          <dgm:bulletEnabled val="1"/>
        </dgm:presLayoutVars>
      </dgm:prSet>
      <dgm:spPr/>
    </dgm:pt>
    <dgm:pt modelId="{7E487414-FF9B-4F82-900A-82120870D3ED}" type="pres">
      <dgm:prSet presAssocID="{62DDE9D5-09FD-49EE-978B-68E58653CC52}" presName="space" presStyleCnt="0"/>
      <dgm:spPr/>
    </dgm:pt>
    <dgm:pt modelId="{4E5958F7-089D-4653-896E-5036C1C056F3}" type="pres">
      <dgm:prSet presAssocID="{70ECF1DC-53DA-4672-9DF1-2154E6CC0BA5}" presName="text" presStyleLbl="node1" presStyleIdx="2" presStyleCnt="3" custScaleX="367593">
        <dgm:presLayoutVars>
          <dgm:bulletEnabled val="1"/>
        </dgm:presLayoutVars>
      </dgm:prSet>
      <dgm:spPr/>
    </dgm:pt>
  </dgm:ptLst>
  <dgm:cxnLst>
    <dgm:cxn modelId="{E0641B3B-7FE9-4363-A731-19A6D224D05A}" srcId="{762733BF-BF88-4394-8BC3-938071C568A5}" destId="{0BE714D8-A6E4-493E-AC87-59CE4F8CB41C}" srcOrd="1" destOrd="0" parTransId="{0AE777E8-3BA0-40D7-BD48-30B9B342B651}" sibTransId="{62DDE9D5-09FD-49EE-978B-68E58653CC52}"/>
    <dgm:cxn modelId="{69414892-D08E-440C-9B39-726FE35B7A42}" type="presOf" srcId="{0BE714D8-A6E4-493E-AC87-59CE4F8CB41C}" destId="{367FE161-299A-44DF-98C0-2466DE3A5E72}" srcOrd="0" destOrd="0" presId="urn:diagrams.loki3.com/VaryingWidthList"/>
    <dgm:cxn modelId="{8F74A3AF-9A75-486E-A03E-E2872302220E}" type="presOf" srcId="{762733BF-BF88-4394-8BC3-938071C568A5}" destId="{5AE9A2F7-8E17-4013-8AAB-E965674F7BBF}" srcOrd="0" destOrd="0" presId="urn:diagrams.loki3.com/VaryingWidthList"/>
    <dgm:cxn modelId="{B9BB64CC-657A-4CA3-B578-0199FCDB4CC7}" srcId="{762733BF-BF88-4394-8BC3-938071C568A5}" destId="{70ECF1DC-53DA-4672-9DF1-2154E6CC0BA5}" srcOrd="2" destOrd="0" parTransId="{A1A46CFA-6F36-42AA-95EE-E0569FC82E31}" sibTransId="{200E435F-2DAB-4958-BD0B-A15E878E4F21}"/>
    <dgm:cxn modelId="{585115D6-BA42-43FE-A46E-2AD894FD2BD2}" srcId="{762733BF-BF88-4394-8BC3-938071C568A5}" destId="{05910314-E391-431C-A419-DB749E032095}" srcOrd="0" destOrd="0" parTransId="{3190FDDE-0D14-4AD1-9EFC-DAF96FFE349B}" sibTransId="{3F1F8511-1354-4621-97AE-52662B747658}"/>
    <dgm:cxn modelId="{336F1DDE-837E-4756-B055-5E5A942B613B}" type="presOf" srcId="{05910314-E391-431C-A419-DB749E032095}" destId="{5657EDC4-C519-4ED7-851F-1A9690413535}" srcOrd="0" destOrd="0" presId="urn:diagrams.loki3.com/VaryingWidthList"/>
    <dgm:cxn modelId="{5E4487F8-2C24-4EF5-A5A7-E53E4A2FAFF3}" type="presOf" srcId="{70ECF1DC-53DA-4672-9DF1-2154E6CC0BA5}" destId="{4E5958F7-089D-4653-896E-5036C1C056F3}" srcOrd="0" destOrd="0" presId="urn:diagrams.loki3.com/VaryingWidthList"/>
    <dgm:cxn modelId="{6CBAFABF-5672-4C71-9947-DB0935B1F960}" type="presParOf" srcId="{5AE9A2F7-8E17-4013-8AAB-E965674F7BBF}" destId="{5657EDC4-C519-4ED7-851F-1A9690413535}" srcOrd="0" destOrd="0" presId="urn:diagrams.loki3.com/VaryingWidthList"/>
    <dgm:cxn modelId="{5BE59345-FE39-4B3B-85BB-ED6C2C8B9E46}" type="presParOf" srcId="{5AE9A2F7-8E17-4013-8AAB-E965674F7BBF}" destId="{376FEE9E-F18D-4AD8-BF25-5EEB6308FE22}" srcOrd="1" destOrd="0" presId="urn:diagrams.loki3.com/VaryingWidthList"/>
    <dgm:cxn modelId="{66EB95F3-0B67-499A-B7B6-4DBC157693D4}" type="presParOf" srcId="{5AE9A2F7-8E17-4013-8AAB-E965674F7BBF}" destId="{367FE161-299A-44DF-98C0-2466DE3A5E72}" srcOrd="2" destOrd="0" presId="urn:diagrams.loki3.com/VaryingWidthList"/>
    <dgm:cxn modelId="{7E9CBDA8-D66F-42A9-93B2-0B13A917B618}" type="presParOf" srcId="{5AE9A2F7-8E17-4013-8AAB-E965674F7BBF}" destId="{7E487414-FF9B-4F82-900A-82120870D3ED}" srcOrd="3" destOrd="0" presId="urn:diagrams.loki3.com/VaryingWidthList"/>
    <dgm:cxn modelId="{44DB8399-D80F-4155-8674-FF1A471D577B}" type="presParOf" srcId="{5AE9A2F7-8E17-4013-8AAB-E965674F7BBF}" destId="{4E5958F7-089D-4653-896E-5036C1C056F3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42519-6C70-45FA-B841-BEC20A9AF4D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938731-F616-4BDB-9FFE-17E18406ACA4}">
      <dgm:prSet phldrT="[Text]"/>
      <dgm:spPr/>
      <dgm:t>
        <a:bodyPr/>
        <a:lstStyle/>
        <a:p>
          <a:r>
            <a:rPr lang="en-US" dirty="0"/>
            <a:t>Good Standing</a:t>
          </a:r>
        </a:p>
      </dgm:t>
    </dgm:pt>
    <dgm:pt modelId="{E23EF2A3-7CA0-4E48-8B5D-184083C0823C}" type="parTrans" cxnId="{D47501D1-D80B-4EF0-9A47-8E1226943C8B}">
      <dgm:prSet/>
      <dgm:spPr/>
      <dgm:t>
        <a:bodyPr/>
        <a:lstStyle/>
        <a:p>
          <a:endParaRPr lang="en-US"/>
        </a:p>
      </dgm:t>
    </dgm:pt>
    <dgm:pt modelId="{45B0C672-E9AF-4A58-B388-8985D66CD058}" type="sibTrans" cxnId="{D47501D1-D80B-4EF0-9A47-8E1226943C8B}">
      <dgm:prSet/>
      <dgm:spPr/>
      <dgm:t>
        <a:bodyPr/>
        <a:lstStyle/>
        <a:p>
          <a:endParaRPr lang="en-US"/>
        </a:p>
      </dgm:t>
    </dgm:pt>
    <dgm:pt modelId="{80D22D22-282E-47EE-B065-160A41A248DC}">
      <dgm:prSet phldrT="[Text]"/>
      <dgm:spPr/>
      <dgm:t>
        <a:bodyPr/>
        <a:lstStyle/>
        <a:p>
          <a:r>
            <a:rPr lang="en-US" dirty="0"/>
            <a:t>www.sam.gov</a:t>
          </a:r>
        </a:p>
      </dgm:t>
    </dgm:pt>
    <dgm:pt modelId="{4E0309D0-B6E3-4313-B694-AA8569DE9377}" type="parTrans" cxnId="{9C3818FE-21C1-4B7B-ABD4-104E11BB2450}">
      <dgm:prSet/>
      <dgm:spPr/>
      <dgm:t>
        <a:bodyPr/>
        <a:lstStyle/>
        <a:p>
          <a:endParaRPr lang="en-US"/>
        </a:p>
      </dgm:t>
    </dgm:pt>
    <dgm:pt modelId="{2A6DBE37-0E13-4D43-AE9E-7D3599D181AA}" type="sibTrans" cxnId="{9C3818FE-21C1-4B7B-ABD4-104E11BB2450}">
      <dgm:prSet/>
      <dgm:spPr/>
      <dgm:t>
        <a:bodyPr/>
        <a:lstStyle/>
        <a:p>
          <a:endParaRPr lang="en-US"/>
        </a:p>
      </dgm:t>
    </dgm:pt>
    <dgm:pt modelId="{35E2BB1B-3AEB-4B86-996E-5685D9DEC3AB}">
      <dgm:prSet phldrT="[Text]"/>
      <dgm:spPr/>
      <dgm:t>
        <a:bodyPr/>
        <a:lstStyle/>
        <a:p>
          <a:r>
            <a:rPr lang="en-US" dirty="0"/>
            <a:t>References</a:t>
          </a:r>
        </a:p>
      </dgm:t>
    </dgm:pt>
    <dgm:pt modelId="{5B35B9CB-EC82-4FE2-8C15-EC8E6985F00E}" type="parTrans" cxnId="{26B243B5-A5F4-4406-9F71-B76284BF82BA}">
      <dgm:prSet/>
      <dgm:spPr/>
      <dgm:t>
        <a:bodyPr/>
        <a:lstStyle/>
        <a:p>
          <a:endParaRPr lang="en-US"/>
        </a:p>
      </dgm:t>
    </dgm:pt>
    <dgm:pt modelId="{2AAD6D61-5E6A-461A-8AD6-CC1FCC30E8F7}" type="sibTrans" cxnId="{26B243B5-A5F4-4406-9F71-B76284BF82BA}">
      <dgm:prSet/>
      <dgm:spPr/>
      <dgm:t>
        <a:bodyPr/>
        <a:lstStyle/>
        <a:p>
          <a:endParaRPr lang="en-US"/>
        </a:p>
      </dgm:t>
    </dgm:pt>
    <dgm:pt modelId="{55B4C6FA-F0E3-425C-8EAC-E5999FA292CC}" type="pres">
      <dgm:prSet presAssocID="{11942519-6C70-45FA-B841-BEC20A9AF4DE}" presName="Name0" presStyleCnt="0">
        <dgm:presLayoutVars>
          <dgm:dir/>
          <dgm:resizeHandles val="exact"/>
        </dgm:presLayoutVars>
      </dgm:prSet>
      <dgm:spPr/>
    </dgm:pt>
    <dgm:pt modelId="{6B2F96C3-40EE-4D82-AE49-9A61EC1E65F5}" type="pres">
      <dgm:prSet presAssocID="{D2938731-F616-4BDB-9FFE-17E18406ACA4}" presName="composite" presStyleCnt="0"/>
      <dgm:spPr/>
    </dgm:pt>
    <dgm:pt modelId="{39B2DC12-93ED-4AEE-9518-8B513C0F7A3D}" type="pres">
      <dgm:prSet presAssocID="{D2938731-F616-4BDB-9FFE-17E18406ACA4}" presName="rect1" presStyleLbl="trAlignAcc1" presStyleIdx="0" presStyleCnt="3">
        <dgm:presLayoutVars>
          <dgm:bulletEnabled val="1"/>
        </dgm:presLayoutVars>
      </dgm:prSet>
      <dgm:spPr/>
    </dgm:pt>
    <dgm:pt modelId="{406D05E4-2E1B-4CF2-837B-163DCA514C5F}" type="pres">
      <dgm:prSet presAssocID="{D2938731-F616-4BDB-9FFE-17E18406ACA4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aret Right outline"/>
        </a:ext>
      </dgm:extLst>
    </dgm:pt>
    <dgm:pt modelId="{3492567C-F6FA-41A2-B563-0CB752435CD0}" type="pres">
      <dgm:prSet presAssocID="{45B0C672-E9AF-4A58-B388-8985D66CD058}" presName="sibTrans" presStyleCnt="0"/>
      <dgm:spPr/>
    </dgm:pt>
    <dgm:pt modelId="{791018E9-CDC0-493F-9698-7D9EF4448653}" type="pres">
      <dgm:prSet presAssocID="{80D22D22-282E-47EE-B065-160A41A248DC}" presName="composite" presStyleCnt="0"/>
      <dgm:spPr/>
    </dgm:pt>
    <dgm:pt modelId="{E270E038-C0CA-4E34-A73A-6F4531D3293B}" type="pres">
      <dgm:prSet presAssocID="{80D22D22-282E-47EE-B065-160A41A248DC}" presName="rect1" presStyleLbl="trAlignAcc1" presStyleIdx="1" presStyleCnt="3">
        <dgm:presLayoutVars>
          <dgm:bulletEnabled val="1"/>
        </dgm:presLayoutVars>
      </dgm:prSet>
      <dgm:spPr/>
    </dgm:pt>
    <dgm:pt modelId="{1C1F2198-0A3C-406F-9C04-04080E8C4CC4}" type="pres">
      <dgm:prSet presAssocID="{80D22D22-282E-47EE-B065-160A41A248DC}" presName="rect2" presStyleLbl="fgImgPlace1" presStyleIdx="1" presStyleCnt="3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</dgm:pt>
    <dgm:pt modelId="{319CA322-4FB2-4D7C-B3F2-0AB8A3623364}" type="pres">
      <dgm:prSet presAssocID="{2A6DBE37-0E13-4D43-AE9E-7D3599D181AA}" presName="sibTrans" presStyleCnt="0"/>
      <dgm:spPr/>
    </dgm:pt>
    <dgm:pt modelId="{A06E27CF-573E-4767-85D6-9DAA081C2031}" type="pres">
      <dgm:prSet presAssocID="{35E2BB1B-3AEB-4B86-996E-5685D9DEC3AB}" presName="composite" presStyleCnt="0"/>
      <dgm:spPr/>
    </dgm:pt>
    <dgm:pt modelId="{F8596ADB-65C2-4510-B526-65112C1EC342}" type="pres">
      <dgm:prSet presAssocID="{35E2BB1B-3AEB-4B86-996E-5685D9DEC3AB}" presName="rect1" presStyleLbl="trAlignAcc1" presStyleIdx="2" presStyleCnt="3">
        <dgm:presLayoutVars>
          <dgm:bulletEnabled val="1"/>
        </dgm:presLayoutVars>
      </dgm:prSet>
      <dgm:spPr/>
    </dgm:pt>
    <dgm:pt modelId="{60411F8E-8891-4885-B9C0-81DD95ED6CF9}" type="pres">
      <dgm:prSet presAssocID="{35E2BB1B-3AEB-4B86-996E-5685D9DEC3AB}" presName="rect2" presStyleLbl="fgImgPlace1" presStyleIdx="2" presStyleCnt="3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6476309-5365-4056-A6FB-722F6529EEE5}" type="presOf" srcId="{80D22D22-282E-47EE-B065-160A41A248DC}" destId="{E270E038-C0CA-4E34-A73A-6F4531D3293B}" srcOrd="0" destOrd="0" presId="urn:microsoft.com/office/officeart/2008/layout/PictureStrips"/>
    <dgm:cxn modelId="{FC7BAC65-1837-4E40-B157-E86D0A8BB945}" type="presOf" srcId="{D2938731-F616-4BDB-9FFE-17E18406ACA4}" destId="{39B2DC12-93ED-4AEE-9518-8B513C0F7A3D}" srcOrd="0" destOrd="0" presId="urn:microsoft.com/office/officeart/2008/layout/PictureStrips"/>
    <dgm:cxn modelId="{2B561373-7BCF-4B0B-9B47-039FE65450DF}" type="presOf" srcId="{35E2BB1B-3AEB-4B86-996E-5685D9DEC3AB}" destId="{F8596ADB-65C2-4510-B526-65112C1EC342}" srcOrd="0" destOrd="0" presId="urn:microsoft.com/office/officeart/2008/layout/PictureStrips"/>
    <dgm:cxn modelId="{26B243B5-A5F4-4406-9F71-B76284BF82BA}" srcId="{11942519-6C70-45FA-B841-BEC20A9AF4DE}" destId="{35E2BB1B-3AEB-4B86-996E-5685D9DEC3AB}" srcOrd="2" destOrd="0" parTransId="{5B35B9CB-EC82-4FE2-8C15-EC8E6985F00E}" sibTransId="{2AAD6D61-5E6A-461A-8AD6-CC1FCC30E8F7}"/>
    <dgm:cxn modelId="{D47501D1-D80B-4EF0-9A47-8E1226943C8B}" srcId="{11942519-6C70-45FA-B841-BEC20A9AF4DE}" destId="{D2938731-F616-4BDB-9FFE-17E18406ACA4}" srcOrd="0" destOrd="0" parTransId="{E23EF2A3-7CA0-4E48-8B5D-184083C0823C}" sibTransId="{45B0C672-E9AF-4A58-B388-8985D66CD058}"/>
    <dgm:cxn modelId="{58D127FD-0D59-4D79-8553-7FDD99690263}" type="presOf" srcId="{11942519-6C70-45FA-B841-BEC20A9AF4DE}" destId="{55B4C6FA-F0E3-425C-8EAC-E5999FA292CC}" srcOrd="0" destOrd="0" presId="urn:microsoft.com/office/officeart/2008/layout/PictureStrips"/>
    <dgm:cxn modelId="{9C3818FE-21C1-4B7B-ABD4-104E11BB2450}" srcId="{11942519-6C70-45FA-B841-BEC20A9AF4DE}" destId="{80D22D22-282E-47EE-B065-160A41A248DC}" srcOrd="1" destOrd="0" parTransId="{4E0309D0-B6E3-4313-B694-AA8569DE9377}" sibTransId="{2A6DBE37-0E13-4D43-AE9E-7D3599D181AA}"/>
    <dgm:cxn modelId="{B9B82BCB-9111-4F7A-9682-166137B5E383}" type="presParOf" srcId="{55B4C6FA-F0E3-425C-8EAC-E5999FA292CC}" destId="{6B2F96C3-40EE-4D82-AE49-9A61EC1E65F5}" srcOrd="0" destOrd="0" presId="urn:microsoft.com/office/officeart/2008/layout/PictureStrips"/>
    <dgm:cxn modelId="{3E93FEA8-201C-4CEC-BDA9-6985FE6DC850}" type="presParOf" srcId="{6B2F96C3-40EE-4D82-AE49-9A61EC1E65F5}" destId="{39B2DC12-93ED-4AEE-9518-8B513C0F7A3D}" srcOrd="0" destOrd="0" presId="urn:microsoft.com/office/officeart/2008/layout/PictureStrips"/>
    <dgm:cxn modelId="{465C5A48-288B-4F95-B90A-CAFE7626DCB1}" type="presParOf" srcId="{6B2F96C3-40EE-4D82-AE49-9A61EC1E65F5}" destId="{406D05E4-2E1B-4CF2-837B-163DCA514C5F}" srcOrd="1" destOrd="0" presId="urn:microsoft.com/office/officeart/2008/layout/PictureStrips"/>
    <dgm:cxn modelId="{2AC161B4-8792-4302-BA53-89DF895EF092}" type="presParOf" srcId="{55B4C6FA-F0E3-425C-8EAC-E5999FA292CC}" destId="{3492567C-F6FA-41A2-B563-0CB752435CD0}" srcOrd="1" destOrd="0" presId="urn:microsoft.com/office/officeart/2008/layout/PictureStrips"/>
    <dgm:cxn modelId="{76792C7B-243F-4659-AE91-052E4EB46270}" type="presParOf" srcId="{55B4C6FA-F0E3-425C-8EAC-E5999FA292CC}" destId="{791018E9-CDC0-493F-9698-7D9EF4448653}" srcOrd="2" destOrd="0" presId="urn:microsoft.com/office/officeart/2008/layout/PictureStrips"/>
    <dgm:cxn modelId="{17A2F224-63FF-4E76-9937-9BD649212B36}" type="presParOf" srcId="{791018E9-CDC0-493F-9698-7D9EF4448653}" destId="{E270E038-C0CA-4E34-A73A-6F4531D3293B}" srcOrd="0" destOrd="0" presId="urn:microsoft.com/office/officeart/2008/layout/PictureStrips"/>
    <dgm:cxn modelId="{C607C99F-78D8-4F11-9208-3FBC05B0625F}" type="presParOf" srcId="{791018E9-CDC0-493F-9698-7D9EF4448653}" destId="{1C1F2198-0A3C-406F-9C04-04080E8C4CC4}" srcOrd="1" destOrd="0" presId="urn:microsoft.com/office/officeart/2008/layout/PictureStrips"/>
    <dgm:cxn modelId="{CC4FF1EC-6F57-4458-B26B-C7DC0A5EF2ED}" type="presParOf" srcId="{55B4C6FA-F0E3-425C-8EAC-E5999FA292CC}" destId="{319CA322-4FB2-4D7C-B3F2-0AB8A3623364}" srcOrd="3" destOrd="0" presId="urn:microsoft.com/office/officeart/2008/layout/PictureStrips"/>
    <dgm:cxn modelId="{1DF5E694-58C8-48CF-8E34-85CE54F1EF36}" type="presParOf" srcId="{55B4C6FA-F0E3-425C-8EAC-E5999FA292CC}" destId="{A06E27CF-573E-4767-85D6-9DAA081C2031}" srcOrd="4" destOrd="0" presId="urn:microsoft.com/office/officeart/2008/layout/PictureStrips"/>
    <dgm:cxn modelId="{309A1586-6452-4B46-BE01-91C4268E0287}" type="presParOf" srcId="{A06E27CF-573E-4767-85D6-9DAA081C2031}" destId="{F8596ADB-65C2-4510-B526-65112C1EC342}" srcOrd="0" destOrd="0" presId="urn:microsoft.com/office/officeart/2008/layout/PictureStrips"/>
    <dgm:cxn modelId="{79799D81-4821-464E-90E2-0919650CAAF9}" type="presParOf" srcId="{A06E27CF-573E-4767-85D6-9DAA081C2031}" destId="{60411F8E-8891-4885-B9C0-81DD95ED6CF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25F70-CD7C-4DDE-A356-015C85BB52A9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B9E058-8017-4CB6-84E6-40C2B102CC73}">
      <dgm:prSet/>
      <dgm:spPr/>
      <dgm:t>
        <a:bodyPr/>
        <a:lstStyle/>
        <a:p>
          <a:r>
            <a:rPr lang="en-US" dirty="0"/>
            <a:t>Lowest Bid</a:t>
          </a:r>
        </a:p>
      </dgm:t>
    </dgm:pt>
    <dgm:pt modelId="{ADEBE93E-1421-4DE5-9B9F-AC552A6CAFAB}" type="parTrans" cxnId="{5AA2D449-8184-4310-8151-6E21F4CBB853}">
      <dgm:prSet/>
      <dgm:spPr/>
      <dgm:t>
        <a:bodyPr/>
        <a:lstStyle/>
        <a:p>
          <a:endParaRPr lang="en-US"/>
        </a:p>
      </dgm:t>
    </dgm:pt>
    <dgm:pt modelId="{915C3227-FF22-4ABB-BE40-064975FAA25C}" type="sibTrans" cxnId="{5AA2D449-8184-4310-8151-6E21F4CBB853}">
      <dgm:prSet/>
      <dgm:spPr/>
      <dgm:t>
        <a:bodyPr/>
        <a:lstStyle/>
        <a:p>
          <a:endParaRPr lang="en-US"/>
        </a:p>
      </dgm:t>
    </dgm:pt>
    <dgm:pt modelId="{D01B0E91-E579-4045-91F9-D29F455463C4}">
      <dgm:prSet/>
      <dgm:spPr/>
      <dgm:t>
        <a:bodyPr/>
        <a:lstStyle/>
        <a:p>
          <a:r>
            <a:rPr lang="en-US" dirty="0"/>
            <a:t>Life of the Agreement</a:t>
          </a:r>
        </a:p>
      </dgm:t>
    </dgm:pt>
    <dgm:pt modelId="{196F6288-D8BB-438B-B574-BC55EFA0A9D6}" type="parTrans" cxnId="{ACB3C33E-1283-4E6D-A145-EA62816491C7}">
      <dgm:prSet/>
      <dgm:spPr/>
      <dgm:t>
        <a:bodyPr/>
        <a:lstStyle/>
        <a:p>
          <a:endParaRPr lang="en-US"/>
        </a:p>
      </dgm:t>
    </dgm:pt>
    <dgm:pt modelId="{D6E9B728-248E-4C4F-8FBE-1AFF1480E02B}" type="sibTrans" cxnId="{ACB3C33E-1283-4E6D-A145-EA62816491C7}">
      <dgm:prSet/>
      <dgm:spPr/>
      <dgm:t>
        <a:bodyPr/>
        <a:lstStyle/>
        <a:p>
          <a:endParaRPr lang="en-US"/>
        </a:p>
      </dgm:t>
    </dgm:pt>
    <dgm:pt modelId="{A7CC3089-0DF3-444C-ABEF-29061F15CBAA}">
      <dgm:prSet/>
      <dgm:spPr/>
      <dgm:t>
        <a:bodyPr/>
        <a:lstStyle/>
        <a:p>
          <a:r>
            <a:rPr lang="en-US" dirty="0"/>
            <a:t>Prices locked in</a:t>
          </a:r>
        </a:p>
      </dgm:t>
    </dgm:pt>
    <dgm:pt modelId="{E5DB03D5-65DD-4E4C-A2F1-C2FF0367A998}" type="parTrans" cxnId="{D3AC306F-1929-48D4-B68B-AE9DF665F46B}">
      <dgm:prSet/>
      <dgm:spPr/>
      <dgm:t>
        <a:bodyPr/>
        <a:lstStyle/>
        <a:p>
          <a:endParaRPr lang="en-US"/>
        </a:p>
      </dgm:t>
    </dgm:pt>
    <dgm:pt modelId="{131DD1BE-DA63-4F6C-A229-8958AA2E1E67}" type="sibTrans" cxnId="{D3AC306F-1929-48D4-B68B-AE9DF665F46B}">
      <dgm:prSet/>
      <dgm:spPr/>
      <dgm:t>
        <a:bodyPr/>
        <a:lstStyle/>
        <a:p>
          <a:endParaRPr lang="en-US"/>
        </a:p>
      </dgm:t>
    </dgm:pt>
    <dgm:pt modelId="{47BBF415-C964-48DD-9968-14EF64377585}">
      <dgm:prSet custT="1"/>
      <dgm:spPr/>
      <dgm:t>
        <a:bodyPr/>
        <a:lstStyle/>
        <a:p>
          <a:r>
            <a:rPr lang="en-US" sz="1900" dirty="0"/>
            <a:t>Option years 1-4</a:t>
          </a:r>
        </a:p>
        <a:p>
          <a:r>
            <a:rPr lang="en-US" sz="1600" dirty="0"/>
            <a:t>10/1 – 9/30</a:t>
          </a:r>
          <a:r>
            <a:rPr lang="en-US" sz="1900" dirty="0"/>
            <a:t> </a:t>
          </a:r>
        </a:p>
      </dgm:t>
    </dgm:pt>
    <dgm:pt modelId="{7DE17F41-6E53-440F-90A0-7D7F9D2054D7}" type="parTrans" cxnId="{6703DA31-E5EE-4553-852B-60E04691767E}">
      <dgm:prSet/>
      <dgm:spPr/>
    </dgm:pt>
    <dgm:pt modelId="{0E964907-95C9-4B42-A25D-61F5F87B21E2}" type="sibTrans" cxnId="{6703DA31-E5EE-4553-852B-60E04691767E}">
      <dgm:prSet/>
      <dgm:spPr/>
    </dgm:pt>
    <dgm:pt modelId="{DF545D9F-710F-4DC7-85E4-E25FCCAF1CA2}" type="pres">
      <dgm:prSet presAssocID="{BCF25F70-CD7C-4DDE-A356-015C85BB52A9}" presName="rootnode" presStyleCnt="0">
        <dgm:presLayoutVars>
          <dgm:chMax/>
          <dgm:chPref/>
          <dgm:dir/>
          <dgm:animLvl val="lvl"/>
        </dgm:presLayoutVars>
      </dgm:prSet>
      <dgm:spPr/>
    </dgm:pt>
    <dgm:pt modelId="{1897CDF8-6780-4111-90F5-0355C910A032}" type="pres">
      <dgm:prSet presAssocID="{0DB9E058-8017-4CB6-84E6-40C2B102CC73}" presName="composite" presStyleCnt="0"/>
      <dgm:spPr/>
    </dgm:pt>
    <dgm:pt modelId="{862B4258-F3FA-48F5-AA80-8EB8D7211C4E}" type="pres">
      <dgm:prSet presAssocID="{0DB9E058-8017-4CB6-84E6-40C2B102CC73}" presName="bentUpArrow1" presStyleLbl="alignImgPlace1" presStyleIdx="0" presStyleCnt="3"/>
      <dgm:spPr/>
    </dgm:pt>
    <dgm:pt modelId="{4E4E85F7-D3EE-462D-999A-15023BBF8CBF}" type="pres">
      <dgm:prSet presAssocID="{0DB9E058-8017-4CB6-84E6-40C2B102CC7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0977EC9-7C88-4905-AA3A-EF26D6B106B3}" type="pres">
      <dgm:prSet presAssocID="{0DB9E058-8017-4CB6-84E6-40C2B102CC7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1DB4085-C7EE-4E82-959B-E6188F0680EC}" type="pres">
      <dgm:prSet presAssocID="{915C3227-FF22-4ABB-BE40-064975FAA25C}" presName="sibTrans" presStyleCnt="0"/>
      <dgm:spPr/>
    </dgm:pt>
    <dgm:pt modelId="{9EC3D0A9-F152-40DF-8215-21113BB6BBC9}" type="pres">
      <dgm:prSet presAssocID="{D01B0E91-E579-4045-91F9-D29F455463C4}" presName="composite" presStyleCnt="0"/>
      <dgm:spPr/>
    </dgm:pt>
    <dgm:pt modelId="{4BD41A21-E667-46FD-827D-72C5C7CF66B3}" type="pres">
      <dgm:prSet presAssocID="{D01B0E91-E579-4045-91F9-D29F455463C4}" presName="bentUpArrow1" presStyleLbl="alignImgPlace1" presStyleIdx="1" presStyleCnt="3"/>
      <dgm:spPr/>
    </dgm:pt>
    <dgm:pt modelId="{74CF521F-AF0C-42CA-826E-9AF2BEF3A4DC}" type="pres">
      <dgm:prSet presAssocID="{D01B0E91-E579-4045-91F9-D29F455463C4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95E3635D-94F6-4DA2-99E2-7D8DA861A07E}" type="pres">
      <dgm:prSet presAssocID="{D01B0E91-E579-4045-91F9-D29F455463C4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BF9A6C6-3316-41CF-8B0D-7DFD011B77C3}" type="pres">
      <dgm:prSet presAssocID="{D6E9B728-248E-4C4F-8FBE-1AFF1480E02B}" presName="sibTrans" presStyleCnt="0"/>
      <dgm:spPr/>
    </dgm:pt>
    <dgm:pt modelId="{20210CE1-BDEF-4D17-8738-F61B458CEC40}" type="pres">
      <dgm:prSet presAssocID="{A7CC3089-0DF3-444C-ABEF-29061F15CBAA}" presName="composite" presStyleCnt="0"/>
      <dgm:spPr/>
    </dgm:pt>
    <dgm:pt modelId="{44F582DF-DE22-4B6A-81E5-C3ECAD03BF28}" type="pres">
      <dgm:prSet presAssocID="{A7CC3089-0DF3-444C-ABEF-29061F15CBAA}" presName="bentUpArrow1" presStyleLbl="alignImgPlace1" presStyleIdx="2" presStyleCnt="3"/>
      <dgm:spPr/>
    </dgm:pt>
    <dgm:pt modelId="{E5BBE42A-F4D3-4DCE-96D4-EE84B5DB9346}" type="pres">
      <dgm:prSet presAssocID="{A7CC3089-0DF3-444C-ABEF-29061F15CBAA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12A24126-BA81-4A47-87FE-22CE6F0FEF69}" type="pres">
      <dgm:prSet presAssocID="{A7CC3089-0DF3-444C-ABEF-29061F15CBA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411E5E9-2542-48CC-9A96-B0D5E4DC7DB5}" type="pres">
      <dgm:prSet presAssocID="{131DD1BE-DA63-4F6C-A229-8958AA2E1E67}" presName="sibTrans" presStyleCnt="0"/>
      <dgm:spPr/>
    </dgm:pt>
    <dgm:pt modelId="{FCE206DF-889F-42AD-8E2B-940A7E290AB7}" type="pres">
      <dgm:prSet presAssocID="{47BBF415-C964-48DD-9968-14EF64377585}" presName="composite" presStyleCnt="0"/>
      <dgm:spPr/>
    </dgm:pt>
    <dgm:pt modelId="{99FC974B-CFC5-4341-B309-8A64D6798374}" type="pres">
      <dgm:prSet presAssocID="{47BBF415-C964-48DD-9968-14EF64377585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A8E80101-A27D-4AB9-86DF-67C10727E0E8}" type="presOf" srcId="{0DB9E058-8017-4CB6-84E6-40C2B102CC73}" destId="{4E4E85F7-D3EE-462D-999A-15023BBF8CBF}" srcOrd="0" destOrd="0" presId="urn:microsoft.com/office/officeart/2005/8/layout/StepDownProcess"/>
    <dgm:cxn modelId="{18AAB307-3050-4549-8550-5C4F6A200EEE}" type="presOf" srcId="{47BBF415-C964-48DD-9968-14EF64377585}" destId="{99FC974B-CFC5-4341-B309-8A64D6798374}" srcOrd="0" destOrd="0" presId="urn:microsoft.com/office/officeart/2005/8/layout/StepDownProcess"/>
    <dgm:cxn modelId="{3C9DE80F-0AE8-480B-A3F5-80C4CEFF7CFC}" type="presOf" srcId="{A7CC3089-0DF3-444C-ABEF-29061F15CBAA}" destId="{E5BBE42A-F4D3-4DCE-96D4-EE84B5DB9346}" srcOrd="0" destOrd="0" presId="urn:microsoft.com/office/officeart/2005/8/layout/StepDownProcess"/>
    <dgm:cxn modelId="{6703DA31-E5EE-4553-852B-60E04691767E}" srcId="{BCF25F70-CD7C-4DDE-A356-015C85BB52A9}" destId="{47BBF415-C964-48DD-9968-14EF64377585}" srcOrd="3" destOrd="0" parTransId="{7DE17F41-6E53-440F-90A0-7D7F9D2054D7}" sibTransId="{0E964907-95C9-4B42-A25D-61F5F87B21E2}"/>
    <dgm:cxn modelId="{06889B38-8183-4FA6-A8FB-9DCAF7AEDFCD}" type="presOf" srcId="{D01B0E91-E579-4045-91F9-D29F455463C4}" destId="{74CF521F-AF0C-42CA-826E-9AF2BEF3A4DC}" srcOrd="0" destOrd="0" presId="urn:microsoft.com/office/officeart/2005/8/layout/StepDownProcess"/>
    <dgm:cxn modelId="{ACB3C33E-1283-4E6D-A145-EA62816491C7}" srcId="{BCF25F70-CD7C-4DDE-A356-015C85BB52A9}" destId="{D01B0E91-E579-4045-91F9-D29F455463C4}" srcOrd="1" destOrd="0" parTransId="{196F6288-D8BB-438B-B574-BC55EFA0A9D6}" sibTransId="{D6E9B728-248E-4C4F-8FBE-1AFF1480E02B}"/>
    <dgm:cxn modelId="{5AA2D449-8184-4310-8151-6E21F4CBB853}" srcId="{BCF25F70-CD7C-4DDE-A356-015C85BB52A9}" destId="{0DB9E058-8017-4CB6-84E6-40C2B102CC73}" srcOrd="0" destOrd="0" parTransId="{ADEBE93E-1421-4DE5-9B9F-AC552A6CAFAB}" sibTransId="{915C3227-FF22-4ABB-BE40-064975FAA25C}"/>
    <dgm:cxn modelId="{D3AC306F-1929-48D4-B68B-AE9DF665F46B}" srcId="{BCF25F70-CD7C-4DDE-A356-015C85BB52A9}" destId="{A7CC3089-0DF3-444C-ABEF-29061F15CBAA}" srcOrd="2" destOrd="0" parTransId="{E5DB03D5-65DD-4E4C-A2F1-C2FF0367A998}" sibTransId="{131DD1BE-DA63-4F6C-A229-8958AA2E1E67}"/>
    <dgm:cxn modelId="{6E9E45B0-ADCB-4797-B6CB-B54513BC0526}" type="presOf" srcId="{BCF25F70-CD7C-4DDE-A356-015C85BB52A9}" destId="{DF545D9F-710F-4DC7-85E4-E25FCCAF1CA2}" srcOrd="0" destOrd="0" presId="urn:microsoft.com/office/officeart/2005/8/layout/StepDownProcess"/>
    <dgm:cxn modelId="{4278C6FF-923A-40C8-B07B-6F4D88A1FAFF}" type="presParOf" srcId="{DF545D9F-710F-4DC7-85E4-E25FCCAF1CA2}" destId="{1897CDF8-6780-4111-90F5-0355C910A032}" srcOrd="0" destOrd="0" presId="urn:microsoft.com/office/officeart/2005/8/layout/StepDownProcess"/>
    <dgm:cxn modelId="{2149771B-F1A6-429F-8D93-B7E965BCA4F1}" type="presParOf" srcId="{1897CDF8-6780-4111-90F5-0355C910A032}" destId="{862B4258-F3FA-48F5-AA80-8EB8D7211C4E}" srcOrd="0" destOrd="0" presId="urn:microsoft.com/office/officeart/2005/8/layout/StepDownProcess"/>
    <dgm:cxn modelId="{2E339740-0EC8-40DD-ADE0-DB6DEAAB9C4D}" type="presParOf" srcId="{1897CDF8-6780-4111-90F5-0355C910A032}" destId="{4E4E85F7-D3EE-462D-999A-15023BBF8CBF}" srcOrd="1" destOrd="0" presId="urn:microsoft.com/office/officeart/2005/8/layout/StepDownProcess"/>
    <dgm:cxn modelId="{F5B7C4C2-1EBA-47ED-B088-1ECC08A4C5ED}" type="presParOf" srcId="{1897CDF8-6780-4111-90F5-0355C910A032}" destId="{C0977EC9-7C88-4905-AA3A-EF26D6B106B3}" srcOrd="2" destOrd="0" presId="urn:microsoft.com/office/officeart/2005/8/layout/StepDownProcess"/>
    <dgm:cxn modelId="{BFFD816B-ABC0-451E-8D48-2D464CC07991}" type="presParOf" srcId="{DF545D9F-710F-4DC7-85E4-E25FCCAF1CA2}" destId="{81DB4085-C7EE-4E82-959B-E6188F0680EC}" srcOrd="1" destOrd="0" presId="urn:microsoft.com/office/officeart/2005/8/layout/StepDownProcess"/>
    <dgm:cxn modelId="{D82578FB-24BA-45C6-B7EC-34080EC2B56C}" type="presParOf" srcId="{DF545D9F-710F-4DC7-85E4-E25FCCAF1CA2}" destId="{9EC3D0A9-F152-40DF-8215-21113BB6BBC9}" srcOrd="2" destOrd="0" presId="urn:microsoft.com/office/officeart/2005/8/layout/StepDownProcess"/>
    <dgm:cxn modelId="{FB8A3022-FCDF-4DE6-B1DB-3AF75809CBBC}" type="presParOf" srcId="{9EC3D0A9-F152-40DF-8215-21113BB6BBC9}" destId="{4BD41A21-E667-46FD-827D-72C5C7CF66B3}" srcOrd="0" destOrd="0" presId="urn:microsoft.com/office/officeart/2005/8/layout/StepDownProcess"/>
    <dgm:cxn modelId="{799B10D5-7E24-4916-B439-12DDBFD4CCC5}" type="presParOf" srcId="{9EC3D0A9-F152-40DF-8215-21113BB6BBC9}" destId="{74CF521F-AF0C-42CA-826E-9AF2BEF3A4DC}" srcOrd="1" destOrd="0" presId="urn:microsoft.com/office/officeart/2005/8/layout/StepDownProcess"/>
    <dgm:cxn modelId="{B658F6E8-B868-4D57-8593-1633AC2DD43E}" type="presParOf" srcId="{9EC3D0A9-F152-40DF-8215-21113BB6BBC9}" destId="{95E3635D-94F6-4DA2-99E2-7D8DA861A07E}" srcOrd="2" destOrd="0" presId="urn:microsoft.com/office/officeart/2005/8/layout/StepDownProcess"/>
    <dgm:cxn modelId="{52F581A2-4B2F-4063-8612-BC83ACDABC94}" type="presParOf" srcId="{DF545D9F-710F-4DC7-85E4-E25FCCAF1CA2}" destId="{9BF9A6C6-3316-41CF-8B0D-7DFD011B77C3}" srcOrd="3" destOrd="0" presId="urn:microsoft.com/office/officeart/2005/8/layout/StepDownProcess"/>
    <dgm:cxn modelId="{FA6F54C4-4074-46BB-8A83-86BC251F900B}" type="presParOf" srcId="{DF545D9F-710F-4DC7-85E4-E25FCCAF1CA2}" destId="{20210CE1-BDEF-4D17-8738-F61B458CEC40}" srcOrd="4" destOrd="0" presId="urn:microsoft.com/office/officeart/2005/8/layout/StepDownProcess"/>
    <dgm:cxn modelId="{FE7F1ACF-90C1-417B-9673-54EFBDB2AA5B}" type="presParOf" srcId="{20210CE1-BDEF-4D17-8738-F61B458CEC40}" destId="{44F582DF-DE22-4B6A-81E5-C3ECAD03BF28}" srcOrd="0" destOrd="0" presId="urn:microsoft.com/office/officeart/2005/8/layout/StepDownProcess"/>
    <dgm:cxn modelId="{646D0397-F664-4639-81BC-1337603E40A0}" type="presParOf" srcId="{20210CE1-BDEF-4D17-8738-F61B458CEC40}" destId="{E5BBE42A-F4D3-4DCE-96D4-EE84B5DB9346}" srcOrd="1" destOrd="0" presId="urn:microsoft.com/office/officeart/2005/8/layout/StepDownProcess"/>
    <dgm:cxn modelId="{BC62FA19-6992-476A-B2BD-0474C73CCCED}" type="presParOf" srcId="{20210CE1-BDEF-4D17-8738-F61B458CEC40}" destId="{12A24126-BA81-4A47-87FE-22CE6F0FEF69}" srcOrd="2" destOrd="0" presId="urn:microsoft.com/office/officeart/2005/8/layout/StepDownProcess"/>
    <dgm:cxn modelId="{2387715A-1A63-4802-9109-E40D4B3C674E}" type="presParOf" srcId="{DF545D9F-710F-4DC7-85E4-E25FCCAF1CA2}" destId="{D411E5E9-2542-48CC-9A96-B0D5E4DC7DB5}" srcOrd="5" destOrd="0" presId="urn:microsoft.com/office/officeart/2005/8/layout/StepDownProcess"/>
    <dgm:cxn modelId="{8FF223EA-2E8E-40FE-94AE-A7C77475875F}" type="presParOf" srcId="{DF545D9F-710F-4DC7-85E4-E25FCCAF1CA2}" destId="{FCE206DF-889F-42AD-8E2B-940A7E290AB7}" srcOrd="6" destOrd="0" presId="urn:microsoft.com/office/officeart/2005/8/layout/StepDownProcess"/>
    <dgm:cxn modelId="{C1E73E60-E054-4713-A034-CFC11FE8DCB0}" type="presParOf" srcId="{FCE206DF-889F-42AD-8E2B-940A7E290AB7}" destId="{99FC974B-CFC5-4341-B309-8A64D679837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7EDC4-C519-4ED7-851F-1A9690413535}">
      <dsp:nvSpPr>
        <dsp:cNvPr id="0" name=""/>
        <dsp:cNvSpPr/>
      </dsp:nvSpPr>
      <dsp:spPr>
        <a:xfrm>
          <a:off x="0" y="4474"/>
          <a:ext cx="2794000" cy="147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Address must be physical location</a:t>
          </a:r>
        </a:p>
      </dsp:txBody>
      <dsp:txXfrm>
        <a:off x="0" y="4474"/>
        <a:ext cx="2794000" cy="1475775"/>
      </dsp:txXfrm>
    </dsp:sp>
    <dsp:sp modelId="{367FE161-299A-44DF-98C0-2466DE3A5E72}">
      <dsp:nvSpPr>
        <dsp:cNvPr id="0" name=""/>
        <dsp:cNvSpPr/>
      </dsp:nvSpPr>
      <dsp:spPr>
        <a:xfrm>
          <a:off x="0" y="1554038"/>
          <a:ext cx="2794000" cy="147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Every project code must have a unit price – technically unacceptable</a:t>
          </a:r>
        </a:p>
      </dsp:txBody>
      <dsp:txXfrm>
        <a:off x="0" y="1554038"/>
        <a:ext cx="2794000" cy="1475775"/>
      </dsp:txXfrm>
    </dsp:sp>
    <dsp:sp modelId="{4E5958F7-089D-4653-896E-5036C1C056F3}">
      <dsp:nvSpPr>
        <dsp:cNvPr id="0" name=""/>
        <dsp:cNvSpPr/>
      </dsp:nvSpPr>
      <dsp:spPr>
        <a:xfrm>
          <a:off x="0" y="3103603"/>
          <a:ext cx="2794000" cy="147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 unit = 30 minutes</a:t>
          </a:r>
        </a:p>
      </dsp:txBody>
      <dsp:txXfrm>
        <a:off x="0" y="3103603"/>
        <a:ext cx="2794000" cy="1475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2DC12-93ED-4AEE-9518-8B513C0F7A3D}">
      <dsp:nvSpPr>
        <dsp:cNvPr id="0" name=""/>
        <dsp:cNvSpPr/>
      </dsp:nvSpPr>
      <dsp:spPr>
        <a:xfrm>
          <a:off x="470155" y="447400"/>
          <a:ext cx="3705105" cy="11578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247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Good Standing</a:t>
          </a:r>
        </a:p>
      </dsp:txBody>
      <dsp:txXfrm>
        <a:off x="470155" y="447400"/>
        <a:ext cx="3705105" cy="1157845"/>
      </dsp:txXfrm>
    </dsp:sp>
    <dsp:sp modelId="{406D05E4-2E1B-4CF2-837B-163DCA514C5F}">
      <dsp:nvSpPr>
        <dsp:cNvPr id="0" name=""/>
        <dsp:cNvSpPr/>
      </dsp:nvSpPr>
      <dsp:spPr>
        <a:xfrm>
          <a:off x="315776" y="280156"/>
          <a:ext cx="810491" cy="12157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0E038-C0CA-4E34-A73A-6F4531D3293B}">
      <dsp:nvSpPr>
        <dsp:cNvPr id="0" name=""/>
        <dsp:cNvSpPr/>
      </dsp:nvSpPr>
      <dsp:spPr>
        <a:xfrm>
          <a:off x="470155" y="1904999"/>
          <a:ext cx="3705105" cy="11578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247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www.sam.gov</a:t>
          </a:r>
        </a:p>
      </dsp:txBody>
      <dsp:txXfrm>
        <a:off x="470155" y="1904999"/>
        <a:ext cx="3705105" cy="1157845"/>
      </dsp:txXfrm>
    </dsp:sp>
    <dsp:sp modelId="{1C1F2198-0A3C-406F-9C04-04080E8C4CC4}">
      <dsp:nvSpPr>
        <dsp:cNvPr id="0" name=""/>
        <dsp:cNvSpPr/>
      </dsp:nvSpPr>
      <dsp:spPr>
        <a:xfrm>
          <a:off x="315776" y="1737755"/>
          <a:ext cx="810491" cy="121573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96ADB-65C2-4510-B526-65112C1EC342}">
      <dsp:nvSpPr>
        <dsp:cNvPr id="0" name=""/>
        <dsp:cNvSpPr/>
      </dsp:nvSpPr>
      <dsp:spPr>
        <a:xfrm>
          <a:off x="470155" y="3362598"/>
          <a:ext cx="3705105" cy="11578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247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References</a:t>
          </a:r>
        </a:p>
      </dsp:txBody>
      <dsp:txXfrm>
        <a:off x="470155" y="3362598"/>
        <a:ext cx="3705105" cy="1157845"/>
      </dsp:txXfrm>
    </dsp:sp>
    <dsp:sp modelId="{60411F8E-8891-4885-B9C0-81DD95ED6CF9}">
      <dsp:nvSpPr>
        <dsp:cNvPr id="0" name=""/>
        <dsp:cNvSpPr/>
      </dsp:nvSpPr>
      <dsp:spPr>
        <a:xfrm>
          <a:off x="315776" y="3195353"/>
          <a:ext cx="810491" cy="121573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B4258-F3FA-48F5-AA80-8EB8D7211C4E}">
      <dsp:nvSpPr>
        <dsp:cNvPr id="0" name=""/>
        <dsp:cNvSpPr/>
      </dsp:nvSpPr>
      <dsp:spPr>
        <a:xfrm rot="5400000">
          <a:off x="1775351" y="1148174"/>
          <a:ext cx="1008346" cy="11479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4E85F7-D3EE-462D-999A-15023BBF8CBF}">
      <dsp:nvSpPr>
        <dsp:cNvPr id="0" name=""/>
        <dsp:cNvSpPr/>
      </dsp:nvSpPr>
      <dsp:spPr>
        <a:xfrm>
          <a:off x="1508200" y="30401"/>
          <a:ext cx="1697462" cy="11881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Lowest Bid</a:t>
          </a:r>
        </a:p>
      </dsp:txBody>
      <dsp:txXfrm>
        <a:off x="1566212" y="88413"/>
        <a:ext cx="1581438" cy="1072144"/>
      </dsp:txXfrm>
    </dsp:sp>
    <dsp:sp modelId="{C0977EC9-7C88-4905-AA3A-EF26D6B106B3}">
      <dsp:nvSpPr>
        <dsp:cNvPr id="0" name=""/>
        <dsp:cNvSpPr/>
      </dsp:nvSpPr>
      <dsp:spPr>
        <a:xfrm>
          <a:off x="3205663" y="143720"/>
          <a:ext cx="1234572" cy="96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41A21-E667-46FD-827D-72C5C7CF66B3}">
      <dsp:nvSpPr>
        <dsp:cNvPr id="0" name=""/>
        <dsp:cNvSpPr/>
      </dsp:nvSpPr>
      <dsp:spPr>
        <a:xfrm rot="5400000">
          <a:off x="3182728" y="2482880"/>
          <a:ext cx="1008346" cy="11479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CF521F-AF0C-42CA-826E-9AF2BEF3A4DC}">
      <dsp:nvSpPr>
        <dsp:cNvPr id="0" name=""/>
        <dsp:cNvSpPr/>
      </dsp:nvSpPr>
      <dsp:spPr>
        <a:xfrm>
          <a:off x="2915577" y="1365107"/>
          <a:ext cx="1697462" cy="11881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Life of the Agreement</a:t>
          </a:r>
        </a:p>
      </dsp:txBody>
      <dsp:txXfrm>
        <a:off x="2973589" y="1423119"/>
        <a:ext cx="1581438" cy="1072144"/>
      </dsp:txXfrm>
    </dsp:sp>
    <dsp:sp modelId="{95E3635D-94F6-4DA2-99E2-7D8DA861A07E}">
      <dsp:nvSpPr>
        <dsp:cNvPr id="0" name=""/>
        <dsp:cNvSpPr/>
      </dsp:nvSpPr>
      <dsp:spPr>
        <a:xfrm>
          <a:off x="4613039" y="1478426"/>
          <a:ext cx="1234572" cy="96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582DF-DE22-4B6A-81E5-C3ECAD03BF28}">
      <dsp:nvSpPr>
        <dsp:cNvPr id="0" name=""/>
        <dsp:cNvSpPr/>
      </dsp:nvSpPr>
      <dsp:spPr>
        <a:xfrm rot="5400000">
          <a:off x="4590104" y="3817585"/>
          <a:ext cx="1008346" cy="11479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BBE42A-F4D3-4DCE-96D4-EE84B5DB9346}">
      <dsp:nvSpPr>
        <dsp:cNvPr id="0" name=""/>
        <dsp:cNvSpPr/>
      </dsp:nvSpPr>
      <dsp:spPr>
        <a:xfrm>
          <a:off x="4322954" y="2699812"/>
          <a:ext cx="1697462" cy="11881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Prices locked in</a:t>
          </a:r>
        </a:p>
      </dsp:txBody>
      <dsp:txXfrm>
        <a:off x="4380966" y="2757824"/>
        <a:ext cx="1581438" cy="1072144"/>
      </dsp:txXfrm>
    </dsp:sp>
    <dsp:sp modelId="{12A24126-BA81-4A47-87FE-22CE6F0FEF69}">
      <dsp:nvSpPr>
        <dsp:cNvPr id="0" name=""/>
        <dsp:cNvSpPr/>
      </dsp:nvSpPr>
      <dsp:spPr>
        <a:xfrm>
          <a:off x="6020416" y="2813131"/>
          <a:ext cx="1234572" cy="96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C974B-CFC5-4341-B309-8A64D6798374}">
      <dsp:nvSpPr>
        <dsp:cNvPr id="0" name=""/>
        <dsp:cNvSpPr/>
      </dsp:nvSpPr>
      <dsp:spPr>
        <a:xfrm>
          <a:off x="5730330" y="4034518"/>
          <a:ext cx="1697462" cy="11881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Option years 1-4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10/1 – 9/30</a:t>
          </a:r>
          <a:r>
            <a:rPr lang="en-US" sz="1900" kern="1200" dirty="0"/>
            <a:t> </a:t>
          </a:r>
        </a:p>
      </dsp:txBody>
      <dsp:txXfrm>
        <a:off x="5788342" y="4092530"/>
        <a:ext cx="1581438" cy="1072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8/14/2025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8/14/2025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.gov/" TargetMode="External"/><Relationship Id="rId2" Type="http://schemas.openxmlformats.org/officeDocument/2006/relationships/hyperlink" Target="mailto:miepml_RFP@miep.uscourts.gov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ep.uscourts.gov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Bidder’s Conference </a:t>
            </a:r>
            <a:br>
              <a:rPr lang="en-US" dirty="0"/>
            </a:br>
            <a:r>
              <a:rPr lang="en-US" dirty="0"/>
              <a:t>U.S. Probation/Pretrial 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1F1A4-B1FD-5858-E2DF-DCB8DED8DD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Eastern District of Michigan </a:t>
            </a:r>
          </a:p>
          <a:p>
            <a:r>
              <a:rPr lang="en-US" dirty="0"/>
              <a:t>Solicitation 2025</a:t>
            </a:r>
          </a:p>
        </p:txBody>
      </p:sp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8529-0687-65C6-C37D-D4E85C7D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31" y="1068169"/>
            <a:ext cx="3798129" cy="2681549"/>
          </a:xfrm>
        </p:spPr>
        <p:txBody>
          <a:bodyPr/>
          <a:lstStyle/>
          <a:p>
            <a:r>
              <a:rPr lang="en-US" dirty="0"/>
              <a:t>Statement of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0CE7A-E174-E28A-D1D8-E6991E59F6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37200" y="1068169"/>
            <a:ext cx="5616770" cy="4721661"/>
          </a:xfrm>
        </p:spPr>
        <p:txBody>
          <a:bodyPr/>
          <a:lstStyle/>
          <a:p>
            <a:r>
              <a:rPr lang="en-US" dirty="0"/>
              <a:t>Click for SOW PDF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B69905A-10F5-6FF7-E388-088CBB1F7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404800"/>
              </p:ext>
            </p:extLst>
          </p:nvPr>
        </p:nvGraphicFramePr>
        <p:xfrm>
          <a:off x="6511608" y="1461035"/>
          <a:ext cx="4186237" cy="432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12" imgH="7543800" progId="Acrobat.Document.DC">
                  <p:embed/>
                </p:oleObj>
              </mc:Choice>
              <mc:Fallback>
                <p:oleObj name="Acrobat Document" r:id="rId2" imgW="5829212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11608" y="1461035"/>
                        <a:ext cx="4186237" cy="432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0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5AA6ED-97F0-825D-71BB-D4D461E7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/>
          <a:lstStyle/>
          <a:p>
            <a:r>
              <a:rPr lang="en-US" dirty="0"/>
              <a:t>Urine Screen – Testing</a:t>
            </a:r>
            <a:endParaRPr lang="en-ZA" dirty="0"/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4BF48F46-6E7D-0880-9D66-315C864F7D0F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779524297"/>
              </p:ext>
            </p:extLst>
          </p:nvPr>
        </p:nvGraphicFramePr>
        <p:xfrm>
          <a:off x="2537143" y="1798638"/>
          <a:ext cx="6997434" cy="3383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80080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3817354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</a:tblGrid>
              <a:tr h="586960">
                <a:tc>
                  <a:txBody>
                    <a:bodyPr/>
                    <a:lstStyle/>
                    <a:p>
                      <a:r>
                        <a:rPr lang="en-US" sz="1800" b="0" dirty="0"/>
                        <a:t>UA Supplies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Our Department provides the supplies: chain of custody forms, specimen cups, bags, mailing labels and specimen mailers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601680">
                <a:tc>
                  <a:txBody>
                    <a:bodyPr/>
                    <a:lstStyle/>
                    <a:p>
                      <a:r>
                        <a:rPr lang="en-US" sz="1800" dirty="0"/>
                        <a:t>Random Collection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Vendor must maintain code-a-phone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r>
                        <a:rPr lang="en-US" sz="1800" dirty="0"/>
                        <a:t>Specimen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ALL specimens must be mailed to our lab – pricing is for observation, collection, packaging and mailing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601680">
                <a:tc>
                  <a:txBody>
                    <a:bodyPr/>
                    <a:lstStyle/>
                    <a:p>
                      <a:r>
                        <a:rPr lang="en-US" sz="1800" dirty="0"/>
                        <a:t>Observed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UA’s must be directly observed by same gender staff.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592F51-55CE-19DC-B632-AD19560BA9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4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6B61-1B7B-5AF5-F9DD-CDCBEB90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AFC9-0823-0733-CD9B-E276D0B7AD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7113" y="1671842"/>
            <a:ext cx="8552264" cy="4119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Telehealth </a:t>
            </a:r>
          </a:p>
          <a:p>
            <a:pPr lvl="1"/>
            <a:r>
              <a:rPr lang="en-US" dirty="0"/>
              <a:t>Authorized on a case-by-case basis.</a:t>
            </a:r>
          </a:p>
          <a:p>
            <a:pPr lvl="1"/>
            <a:r>
              <a:rPr lang="en-US" dirty="0"/>
              <a:t>For the benefits of the Person Under Supervision</a:t>
            </a:r>
          </a:p>
          <a:p>
            <a:pPr lvl="1"/>
            <a:r>
              <a:rPr lang="en-US" dirty="0"/>
              <a:t>Do not replace ability to provide in person</a:t>
            </a:r>
          </a:p>
          <a:p>
            <a:pPr lvl="1"/>
            <a:r>
              <a:rPr lang="en-US" dirty="0"/>
              <a:t>Treatment team approves telehealth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Staffing Conference</a:t>
            </a:r>
          </a:p>
          <a:p>
            <a:pPr lvl="1"/>
            <a:r>
              <a:rPr lang="en-US" dirty="0"/>
              <a:t>High and Moderate Risk – Minimum every 30 days</a:t>
            </a:r>
          </a:p>
          <a:p>
            <a:pPr lvl="1"/>
            <a:r>
              <a:rPr lang="en-US" dirty="0"/>
              <a:t>Inpatient  - Minimum every 30 days</a:t>
            </a:r>
          </a:p>
          <a:p>
            <a:pPr lvl="1"/>
            <a:r>
              <a:rPr lang="en-US" dirty="0"/>
              <a:t>All other clinical services -  Minimum every 90 days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04E7-276C-B93E-D53B-DE2C6CAF5B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8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6B61-1B7B-5AF5-F9DD-CDCBEB90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Changes Continued…..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AFC9-0823-0733-CD9B-E276D0B7AD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7113" y="1671842"/>
            <a:ext cx="8552264" cy="4119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Reports</a:t>
            </a:r>
          </a:p>
          <a:p>
            <a:pPr lvl="1"/>
            <a:r>
              <a:rPr lang="en-US" dirty="0"/>
              <a:t>One visit and report within 180 days of aware or optional year renewal.</a:t>
            </a:r>
          </a:p>
          <a:p>
            <a:pPr lvl="1"/>
            <a:r>
              <a:rPr lang="en-US" dirty="0"/>
              <a:t>Observation of group sessions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Polygraph Services</a:t>
            </a:r>
          </a:p>
          <a:p>
            <a:pPr lvl="1"/>
            <a:r>
              <a:rPr lang="en-US" dirty="0"/>
              <a:t>Physical location in the ED/MI is not required</a:t>
            </a:r>
          </a:p>
          <a:p>
            <a:pPr marL="457200" lvl="1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Staff Requirements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currently under pretrial, probation, parole, mandatory release, supervised release – strictly prohibited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04E7-276C-B93E-D53B-DE2C6CAF5B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0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FCC8-C04D-0071-3B14-4AF828E0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/>
          <a:lstStyle/>
          <a:p>
            <a:r>
              <a:rPr lang="en-ZA" dirty="0"/>
              <a:t>Sections of BPA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E1748-5A63-CCAD-65B2-FB5DB78846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8814" y="1828800"/>
            <a:ext cx="9189026" cy="4766713"/>
          </a:xfrm>
        </p:spPr>
        <p:txBody>
          <a:bodyPr>
            <a:noAutofit/>
          </a:bodyPr>
          <a:lstStyle/>
          <a:p>
            <a:r>
              <a:rPr lang="en-US" sz="1600" b="1" dirty="0"/>
              <a:t>Section E – Inspection and Acceptance</a:t>
            </a:r>
          </a:p>
          <a:p>
            <a:pPr lvl="1"/>
            <a:r>
              <a:rPr lang="en-US" sz="1600" dirty="0"/>
              <a:t>Must be in catchment area</a:t>
            </a:r>
          </a:p>
          <a:p>
            <a:pPr lvl="1"/>
            <a:r>
              <a:rPr lang="en-US" sz="1600" dirty="0"/>
              <a:t>Meet all building codes (see onsite check list)</a:t>
            </a:r>
          </a:p>
          <a:p>
            <a:r>
              <a:rPr lang="en-US" sz="1600" b="1" dirty="0"/>
              <a:t>Section F – Deliveries or Performance</a:t>
            </a:r>
          </a:p>
          <a:p>
            <a:pPr lvl="1"/>
            <a:r>
              <a:rPr lang="en-US" sz="1600" dirty="0"/>
              <a:t>Capable of immediate placement – no waiting list</a:t>
            </a:r>
          </a:p>
          <a:p>
            <a:pPr lvl="1"/>
            <a:r>
              <a:rPr lang="en-US" sz="1600" dirty="0"/>
              <a:t>Court Ordered Services – not voluntary</a:t>
            </a:r>
          </a:p>
          <a:p>
            <a:r>
              <a:rPr lang="en-US" sz="1600" b="1" dirty="0"/>
              <a:t>Section G – Agreement Administration Data</a:t>
            </a:r>
          </a:p>
          <a:p>
            <a:pPr lvl="1"/>
            <a:r>
              <a:rPr lang="en-US" sz="1600" dirty="0"/>
              <a:t>Maintain files/confidential records</a:t>
            </a:r>
          </a:p>
          <a:p>
            <a:r>
              <a:rPr lang="en-US" sz="1600" b="1" dirty="0"/>
              <a:t>Section H – Special Agreement Requirements</a:t>
            </a:r>
          </a:p>
          <a:p>
            <a:pPr lvl="1"/>
            <a:r>
              <a:rPr lang="en-US" sz="1600" dirty="0"/>
              <a:t>Negligence</a:t>
            </a:r>
          </a:p>
          <a:p>
            <a:pPr lvl="1"/>
            <a:r>
              <a:rPr lang="en-US" sz="1600" dirty="0"/>
              <a:t>Drug Free Workplace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6A759-37B6-1E14-BD05-D652BEECEA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3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FCC8-C04D-0071-3B14-4AF828E0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/>
          <a:lstStyle/>
          <a:p>
            <a:r>
              <a:rPr lang="en-ZA" dirty="0"/>
              <a:t>Sections of BPA Continued…..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E1748-5A63-CCAD-65B2-FB5DB78846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8814" y="1587435"/>
            <a:ext cx="9189026" cy="4766713"/>
          </a:xfrm>
        </p:spPr>
        <p:txBody>
          <a:bodyPr>
            <a:noAutofit/>
          </a:bodyPr>
          <a:lstStyle/>
          <a:p>
            <a:r>
              <a:rPr lang="en-US" sz="1600" b="1" dirty="0"/>
              <a:t>Section I – Required Clauses</a:t>
            </a:r>
          </a:p>
          <a:p>
            <a:pPr lvl="1"/>
            <a:r>
              <a:rPr lang="en-US" sz="1600" dirty="0"/>
              <a:t>Subcontracting</a:t>
            </a:r>
          </a:p>
          <a:p>
            <a:pPr lvl="1"/>
            <a:r>
              <a:rPr lang="en-US" sz="1600" dirty="0"/>
              <a:t>Option o Extend Term of the Contract</a:t>
            </a:r>
          </a:p>
          <a:p>
            <a:pPr lvl="1"/>
            <a:r>
              <a:rPr lang="en-US" sz="1600" dirty="0"/>
              <a:t>Sensitive information – secure storage</a:t>
            </a:r>
          </a:p>
          <a:p>
            <a:pPr lvl="1"/>
            <a:r>
              <a:rPr lang="en-US" sz="1600" dirty="0"/>
              <a:t>Please read thoroughly</a:t>
            </a:r>
          </a:p>
          <a:p>
            <a:r>
              <a:rPr lang="en-US" sz="1600" b="1" dirty="0"/>
              <a:t>Section J – List of Attachments</a:t>
            </a:r>
          </a:p>
          <a:p>
            <a:pPr lvl="1"/>
            <a:r>
              <a:rPr lang="en-US" sz="1600" dirty="0"/>
              <a:t>Sample Prob 45</a:t>
            </a:r>
          </a:p>
          <a:p>
            <a:pPr lvl="1"/>
            <a:r>
              <a:rPr lang="en-US" sz="1600" dirty="0"/>
              <a:t>Sign in Log</a:t>
            </a:r>
          </a:p>
          <a:p>
            <a:pPr lvl="1"/>
            <a:r>
              <a:rPr lang="en-US" sz="1600" dirty="0"/>
              <a:t>Invoice</a:t>
            </a:r>
          </a:p>
          <a:p>
            <a:pPr lvl="1"/>
            <a:r>
              <a:rPr lang="en-US" sz="1600" dirty="0"/>
              <a:t>Testing Logs</a:t>
            </a:r>
          </a:p>
          <a:p>
            <a:pPr lvl="1"/>
            <a:r>
              <a:rPr lang="en-US" sz="1600" dirty="0"/>
              <a:t>Sex Offender specific Forms</a:t>
            </a:r>
          </a:p>
          <a:p>
            <a:pPr lvl="1"/>
            <a:r>
              <a:rPr lang="en-US" sz="1600" dirty="0"/>
              <a:t>Staff Qualifications</a:t>
            </a:r>
          </a:p>
          <a:p>
            <a:pPr lvl="1"/>
            <a:r>
              <a:rPr lang="en-US" sz="1600" dirty="0"/>
              <a:t>Site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6A759-37B6-1E14-BD05-D652BEECEA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5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FCC8-C04D-0071-3B14-4AF828E0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/>
          <a:lstStyle/>
          <a:p>
            <a:r>
              <a:rPr lang="en-ZA" dirty="0"/>
              <a:t>Sections of BPA Continued…..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E1748-5A63-CCAD-65B2-FB5DB78846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8814" y="1587435"/>
            <a:ext cx="9189026" cy="2618805"/>
          </a:xfrm>
        </p:spPr>
        <p:txBody>
          <a:bodyPr>
            <a:noAutofit/>
          </a:bodyPr>
          <a:lstStyle/>
          <a:p>
            <a:r>
              <a:rPr lang="en-US" sz="1600" b="1" dirty="0"/>
              <a:t>Section K – Representation, Certifications &amp; Other Statement of Offerors or Quoters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b="1" dirty="0"/>
              <a:t>Section L – General Instructions</a:t>
            </a:r>
            <a:endParaRPr lang="en-US" sz="1600" dirty="0"/>
          </a:p>
          <a:p>
            <a:pPr lvl="1"/>
            <a:r>
              <a:rPr lang="en-US" sz="1600" dirty="0"/>
              <a:t>Instructions to complete the RFP (page 134)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6A759-37B6-1E14-BD05-D652BEECEA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7BF639-9897-7AC5-9AE9-B87BE1DE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/>
          <a:lstStyle/>
          <a:p>
            <a:r>
              <a:rPr lang="en-US" dirty="0"/>
              <a:t>Attachments</a:t>
            </a:r>
            <a:endParaRPr lang="en-ZA" dirty="0"/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D1DCF783-46E9-D159-7BE1-A0FAAD6D6524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971729305"/>
              </p:ext>
            </p:extLst>
          </p:nvPr>
        </p:nvGraphicFramePr>
        <p:xfrm>
          <a:off x="1487488" y="2057400"/>
          <a:ext cx="9789995" cy="3469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85710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5804285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</a:tblGrid>
              <a:tr h="867410">
                <a:tc>
                  <a:txBody>
                    <a:bodyPr/>
                    <a:lstStyle/>
                    <a:p>
                      <a:r>
                        <a:rPr lang="en-US" b="0" dirty="0"/>
                        <a:t>Attachment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Compliance Statement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867410">
                <a:tc>
                  <a:txBody>
                    <a:bodyPr/>
                    <a:lstStyle/>
                    <a:p>
                      <a:r>
                        <a:rPr lang="en-US" dirty="0"/>
                        <a:t>Attachment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Background Disclosure – previous 24 months audit reports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867410">
                <a:tc>
                  <a:txBody>
                    <a:bodyPr/>
                    <a:lstStyle/>
                    <a:p>
                      <a:r>
                        <a:rPr lang="en-US" dirty="0"/>
                        <a:t>Attachment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Staff Qualifications – all staff must have current licenses/credentials listed in Section C of the RFP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867410">
                <a:tc>
                  <a:txBody>
                    <a:bodyPr/>
                    <a:lstStyle/>
                    <a:p>
                      <a:r>
                        <a:rPr lang="en-US" dirty="0"/>
                        <a:t>Attachment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44EDC2-BFBF-920F-CB70-9AF7324660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2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A4E3-722E-55E5-276E-48221DE7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AD9D-7375-7CD4-FA7F-556565AA80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2" y="1615440"/>
            <a:ext cx="9786807" cy="4612745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Proposals Due  </a:t>
            </a:r>
            <a:r>
              <a:rPr lang="en-US" sz="2400" dirty="0"/>
              <a:t>- </a:t>
            </a:r>
            <a:r>
              <a:rPr lang="en-US" sz="2400" b="1" dirty="0"/>
              <a:t>August 7, 2025 - no later than 3:00 p.m.</a:t>
            </a:r>
          </a:p>
          <a:p>
            <a:r>
              <a:rPr lang="en-US" sz="2400" b="1" dirty="0"/>
              <a:t>Proposals shall be emailed to: </a:t>
            </a:r>
            <a:r>
              <a:rPr lang="en-US" sz="2400" b="1" dirty="0">
                <a:hlinkClick r:id="rId2"/>
              </a:rPr>
              <a:t>miepml_RFP@miep.uscourts.gov</a:t>
            </a:r>
            <a:endParaRPr lang="en-US" sz="2400" b="1" dirty="0"/>
          </a:p>
          <a:p>
            <a:r>
              <a:rPr lang="en-US" sz="2400" b="1" dirty="0"/>
              <a:t>All emails must reference in the subject line the Solicitation # indicated in Section A, Block 1 of the Solicitation/Offer/Acceptance.</a:t>
            </a:r>
          </a:p>
          <a:p>
            <a:r>
              <a:rPr lang="en-US" sz="2400" b="1" dirty="0"/>
              <a:t>Hard copies will not be accepted. </a:t>
            </a:r>
          </a:p>
          <a:p>
            <a:r>
              <a:rPr lang="en-US" sz="2400" b="1" dirty="0"/>
              <a:t>Please request confirmation from our team that your bid was received.</a:t>
            </a:r>
          </a:p>
          <a:p>
            <a:r>
              <a:rPr lang="en-US" sz="2400" b="1" dirty="0"/>
              <a:t>Ensure you are registered with </a:t>
            </a:r>
            <a:r>
              <a:rPr lang="en-US" sz="2400" b="1" dirty="0">
                <a:hlinkClick r:id="rId3"/>
              </a:rPr>
              <a:t>www.sam.gov</a:t>
            </a:r>
            <a:endParaRPr lang="en-US" sz="2400" b="1" dirty="0"/>
          </a:p>
          <a:p>
            <a:r>
              <a:rPr lang="en-US" sz="2400" b="1" dirty="0"/>
              <a:t>Complete ALL applicable boxes and include ALL Attachments</a:t>
            </a:r>
          </a:p>
          <a:p>
            <a:r>
              <a:rPr lang="en-US" sz="2400" b="1" dirty="0"/>
              <a:t>Training will be provided to all vendors receiving the award in September 2025.  Location will be at the Theodore Levin Courthouse.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92C92-681E-E48D-C50A-4B37CE86FD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9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0AC2-2666-82E0-EBA3-8775B669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9A3-1A69-E689-C3F6-EE5B1F57B6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All questions and answers will be posted on our webpage. </a:t>
            </a:r>
          </a:p>
          <a:p>
            <a:r>
              <a:rPr lang="en-US" dirty="0">
                <a:hlinkClick r:id="rId2"/>
              </a:rPr>
              <a:t>www.miep.uscourts.gov</a:t>
            </a:r>
            <a:r>
              <a:rPr lang="en-US" dirty="0"/>
              <a:t> </a:t>
            </a:r>
          </a:p>
          <a:p>
            <a:r>
              <a:rPr lang="en-US" dirty="0"/>
              <a:t>Link to the far right - RFPs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8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83" y="737115"/>
            <a:ext cx="4640418" cy="540709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04E6-CD61-B962-4287-DEC1993C32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8461" y="737115"/>
            <a:ext cx="4449712" cy="5407091"/>
          </a:xfrm>
        </p:spPr>
        <p:txBody>
          <a:bodyPr/>
          <a:lstStyle/>
          <a:p>
            <a:r>
              <a:rPr lang="en-US" dirty="0"/>
              <a:t>Welcome &amp; Introductions</a:t>
            </a:r>
          </a:p>
          <a:p>
            <a:r>
              <a:rPr lang="en-US" dirty="0"/>
              <a:t>Purpose of the Meeting</a:t>
            </a:r>
          </a:p>
          <a:p>
            <a:r>
              <a:rPr lang="en-US" dirty="0"/>
              <a:t>General Overview of RFP</a:t>
            </a:r>
          </a:p>
          <a:p>
            <a:r>
              <a:rPr lang="en-US" dirty="0"/>
              <a:t>Statement of Work</a:t>
            </a:r>
          </a:p>
          <a:p>
            <a:r>
              <a:rPr lang="en-US" dirty="0"/>
              <a:t>Urine Screen Testing</a:t>
            </a:r>
          </a:p>
          <a:p>
            <a:r>
              <a:rPr lang="en-US" dirty="0"/>
              <a:t>Notable Changes</a:t>
            </a:r>
          </a:p>
          <a:p>
            <a:r>
              <a:rPr lang="en-US" dirty="0"/>
              <a:t>Sections &amp; Attachments</a:t>
            </a:r>
          </a:p>
          <a:p>
            <a:r>
              <a:rPr lang="en-US" dirty="0"/>
              <a:t>Reminders</a:t>
            </a:r>
          </a:p>
          <a:p>
            <a:r>
              <a:rPr lang="en-US" dirty="0"/>
              <a:t>Follow-up Questions/Answers – posted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4601E-33F5-5714-867D-A0B584DA7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4" y="690511"/>
            <a:ext cx="4964671" cy="5253089"/>
          </a:xfrm>
        </p:spPr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CFE66-A9E7-A365-967B-2FD670CB39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2286" y="690465"/>
            <a:ext cx="4784372" cy="5253089"/>
          </a:xfrm>
        </p:spPr>
        <p:txBody>
          <a:bodyPr/>
          <a:lstStyle/>
          <a:p>
            <a:r>
              <a:rPr lang="en-US" dirty="0"/>
              <a:t>US Probation and Pretrial Services</a:t>
            </a:r>
          </a:p>
          <a:p>
            <a:r>
              <a:rPr lang="en-US" dirty="0"/>
              <a:t>Eastern District of Michigan</a:t>
            </a:r>
          </a:p>
          <a:p>
            <a:r>
              <a:rPr lang="en-US" dirty="0"/>
              <a:t>Treatment Services Team</a:t>
            </a:r>
          </a:p>
        </p:txBody>
      </p:sp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150675" cy="1427585"/>
          </a:xfrm>
        </p:spPr>
        <p:txBody>
          <a:bodyPr/>
          <a:lstStyle/>
          <a:p>
            <a:r>
              <a:rPr lang="en-US" dirty="0"/>
              <a:t>Welcome &amp; Introductions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E570-1B5E-FFD1-485D-D77E4E6FE7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3" y="2108722"/>
            <a:ext cx="8552264" cy="4119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United States Probation Department – Contract Team</a:t>
            </a:r>
          </a:p>
          <a:p>
            <a:pPr marL="0" indent="0">
              <a:buNone/>
            </a:pPr>
            <a:r>
              <a:rPr lang="en-US" dirty="0"/>
              <a:t>Anthony Merolla – Chief United States Probation Officer</a:t>
            </a:r>
          </a:p>
          <a:p>
            <a:pPr marL="0" indent="0">
              <a:buNone/>
            </a:pPr>
            <a:r>
              <a:rPr lang="en-US" dirty="0"/>
              <a:t>Christina Wilkerson – Supervisor, Contracting Officer</a:t>
            </a:r>
          </a:p>
          <a:p>
            <a:pPr marL="0" indent="0">
              <a:buNone/>
            </a:pPr>
            <a:r>
              <a:rPr lang="en-US" dirty="0"/>
              <a:t>Warren Henson – Supervisor, Contracting Officer</a:t>
            </a:r>
          </a:p>
          <a:p>
            <a:pPr marL="0" indent="0">
              <a:buNone/>
            </a:pPr>
            <a:r>
              <a:rPr lang="en-US" dirty="0"/>
              <a:t>Matthew Romeo – Supervisor, Contracting Officer</a:t>
            </a:r>
          </a:p>
          <a:p>
            <a:pPr marL="0" indent="0">
              <a:buNone/>
            </a:pPr>
            <a:r>
              <a:rPr lang="en-US" dirty="0"/>
              <a:t>Mark Burchell – Sr. USPO, Contract Specialist</a:t>
            </a:r>
          </a:p>
          <a:p>
            <a:pPr marL="0" indent="0">
              <a:buNone/>
            </a:pPr>
            <a:r>
              <a:rPr lang="en-US" dirty="0"/>
              <a:t>Eric Olmstead – Sr. USPO, Contract Specialist</a:t>
            </a:r>
          </a:p>
          <a:p>
            <a:pPr marL="0" indent="0">
              <a:buNone/>
            </a:pPr>
            <a:r>
              <a:rPr lang="en-US" dirty="0"/>
              <a:t>Ashley Teeples – Sr. USPO, Contract Specialist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150675" cy="1427585"/>
          </a:xfrm>
        </p:spPr>
        <p:txBody>
          <a:bodyPr/>
          <a:lstStyle/>
          <a:p>
            <a:r>
              <a:rPr lang="en-US" dirty="0"/>
              <a:t>Introductions Continued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E570-1B5E-FFD1-485D-D77E4E6FE7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3" y="2108722"/>
            <a:ext cx="8552264" cy="41194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United States Pretrial Services – Contract Team</a:t>
            </a:r>
          </a:p>
          <a:p>
            <a:pPr marL="0" indent="0">
              <a:buNone/>
            </a:pPr>
            <a:r>
              <a:rPr lang="en-US" dirty="0"/>
              <a:t>Patricia Trevino – Chief Pretrial Services Officer</a:t>
            </a:r>
          </a:p>
          <a:p>
            <a:pPr marL="0" indent="0">
              <a:buNone/>
            </a:pPr>
            <a:r>
              <a:rPr lang="en-US" dirty="0"/>
              <a:t>Justina Phillips Mann – Deputy Chief Pretrial Services Officer</a:t>
            </a:r>
          </a:p>
          <a:p>
            <a:pPr marL="0" indent="0">
              <a:buNone/>
            </a:pPr>
            <a:r>
              <a:rPr lang="en-US" dirty="0"/>
              <a:t>Maureen Shock – Supervisor, Contracting Officer</a:t>
            </a:r>
          </a:p>
          <a:p>
            <a:pPr marL="0" indent="0">
              <a:buNone/>
            </a:pPr>
            <a:r>
              <a:rPr lang="en-US" dirty="0"/>
              <a:t>Andrea Peschke – Pretrial Services, Contracting Officer </a:t>
            </a:r>
          </a:p>
          <a:p>
            <a:pPr marL="0" indent="0">
              <a:buNone/>
            </a:pPr>
            <a:r>
              <a:rPr lang="en-US" dirty="0"/>
              <a:t>Jessica Homann – Pretrial Services, Contracting Officer</a:t>
            </a:r>
          </a:p>
          <a:p>
            <a:pPr marL="0" indent="0">
              <a:buNone/>
            </a:pPr>
            <a:r>
              <a:rPr lang="en-US" dirty="0"/>
              <a:t>Tacarra Lanzon – Supervisor, Referral Agent</a:t>
            </a:r>
          </a:p>
          <a:p>
            <a:pPr marL="0" indent="0">
              <a:buNone/>
            </a:pPr>
            <a:r>
              <a:rPr lang="en-US" dirty="0"/>
              <a:t>Brandi Baltes – Supervisor, Referral Agent</a:t>
            </a:r>
          </a:p>
          <a:p>
            <a:pPr marL="0" indent="0">
              <a:buNone/>
            </a:pPr>
            <a:r>
              <a:rPr lang="en-US" dirty="0"/>
              <a:t>Michael Mitchell - Supervisor, Referral Agent</a:t>
            </a:r>
          </a:p>
          <a:p>
            <a:pPr marL="0" indent="0">
              <a:buNone/>
            </a:pPr>
            <a:r>
              <a:rPr lang="en-US" dirty="0"/>
              <a:t>Demetrius Hardy - Pretrial Services Specialist, Referral Agent</a:t>
            </a:r>
          </a:p>
          <a:p>
            <a:pPr marL="0" indent="0">
              <a:buNone/>
            </a:pPr>
            <a:r>
              <a:rPr lang="en-US" dirty="0"/>
              <a:t>Devin Jackson – Pretrial Services Specialist, Referral Agent</a:t>
            </a:r>
          </a:p>
          <a:p>
            <a:pPr marL="0" indent="0">
              <a:buNone/>
            </a:pPr>
            <a:r>
              <a:rPr lang="en-US" dirty="0"/>
              <a:t>Christen Rudd – Pretrial Services Specialist, Referral Agent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7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6F71E8-8D71-9405-3A01-01C3B8F8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/>
          <a:lstStyle/>
          <a:p>
            <a:r>
              <a:rPr lang="en-US" dirty="0"/>
              <a:t>Purpose of Meeting: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C90C5-5198-C255-02F9-1608AA49E0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68814" y="2057401"/>
            <a:ext cx="4627186" cy="4119463"/>
          </a:xfrm>
        </p:spPr>
        <p:txBody>
          <a:bodyPr>
            <a:normAutofit/>
          </a:bodyPr>
          <a:lstStyle/>
          <a:p>
            <a:r>
              <a:rPr lang="en-US" dirty="0"/>
              <a:t>Explanation of Request for Proposal (RFP)</a:t>
            </a:r>
          </a:p>
          <a:p>
            <a:pPr lvl="1"/>
            <a:r>
              <a:rPr lang="en-US" dirty="0"/>
              <a:t>Criteria: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992593-AF79-3D1E-E253-0765DF0F51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68185" y="2057401"/>
            <a:ext cx="4609399" cy="4119463"/>
          </a:xfrm>
        </p:spPr>
        <p:txBody>
          <a:bodyPr/>
          <a:lstStyle/>
          <a:p>
            <a:pPr lvl="2"/>
            <a:r>
              <a:rPr lang="en-US" dirty="0"/>
              <a:t>Catchment Areas – 1 to 3 awards per catchment area</a:t>
            </a:r>
          </a:p>
          <a:p>
            <a:pPr lvl="2"/>
            <a:r>
              <a:rPr lang="en-US" dirty="0"/>
              <a:t>Technically acceptable – Pass Fail Check List</a:t>
            </a:r>
          </a:p>
          <a:p>
            <a:pPr lvl="2"/>
            <a:r>
              <a:rPr lang="en-US" dirty="0"/>
              <a:t>Lowest Bid</a:t>
            </a:r>
          </a:p>
          <a:p>
            <a:pPr lvl="2"/>
            <a:r>
              <a:rPr lang="en-US" dirty="0"/>
              <a:t>On-Site Visit</a:t>
            </a:r>
          </a:p>
          <a:p>
            <a:pPr lvl="2"/>
            <a:r>
              <a:rPr lang="en-US" dirty="0"/>
              <a:t>Responsibility Determination – good standing on www.sam.gov and references checked.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518A5-1C9D-79F3-349C-3E7AAFD98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E5DB9C8-3CC4-5E69-E57C-D30DDE0E5385}"/>
              </a:ext>
            </a:extLst>
          </p:cNvPr>
          <p:cNvSpPr/>
          <p:nvPr/>
        </p:nvSpPr>
        <p:spPr>
          <a:xfrm>
            <a:off x="2269374" y="3358342"/>
            <a:ext cx="2809701" cy="9168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295A-1B19-6E6F-7AAE-A69D593E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5"/>
            <a:ext cx="2374893" cy="621626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Completing the RFP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F357C-96D0-74BB-4474-9B25A3838F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8160" y="-1"/>
            <a:ext cx="6949435" cy="6857999"/>
          </a:xfrm>
        </p:spPr>
        <p:txBody>
          <a:bodyPr/>
          <a:lstStyle/>
          <a:p>
            <a:r>
              <a:rPr lang="en-US" dirty="0"/>
              <a:t>Click RFP for PDF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23EB97-8481-A1AD-232B-409A02BA4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406090"/>
              </p:ext>
            </p:extLst>
          </p:nvPr>
        </p:nvGraphicFramePr>
        <p:xfrm>
          <a:off x="6328728" y="719929"/>
          <a:ext cx="41862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12" imgH="7543800" progId="Acrobat.Document.DC">
                  <p:embed/>
                </p:oleObj>
              </mc:Choice>
              <mc:Fallback>
                <p:oleObj name="Acrobat Document" r:id="rId2" imgW="5829212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28728" y="719929"/>
                        <a:ext cx="41862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0920841-109E-17DD-78AF-03174606A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533968"/>
              </p:ext>
            </p:extLst>
          </p:nvPr>
        </p:nvGraphicFramePr>
        <p:xfrm>
          <a:off x="1353827" y="1828800"/>
          <a:ext cx="2794000" cy="458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464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295A-1B19-6E6F-7AAE-A69D593E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267" y="1229360"/>
            <a:ext cx="1887213" cy="2875279"/>
          </a:xfrm>
        </p:spPr>
        <p:txBody>
          <a:bodyPr>
            <a:normAutofit fontScale="90000"/>
          </a:bodyPr>
          <a:lstStyle/>
          <a:p>
            <a:r>
              <a:rPr lang="en-US" dirty="0"/>
              <a:t>Pass/Fail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On-site Checklist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F357C-96D0-74BB-4474-9B25A3838F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8160" y="-1"/>
            <a:ext cx="6949435" cy="6857999"/>
          </a:xfrm>
        </p:spPr>
        <p:txBody>
          <a:bodyPr/>
          <a:lstStyle/>
          <a:p>
            <a:r>
              <a:rPr lang="en-US" dirty="0"/>
              <a:t>Click Checklist for PDF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087502-8190-D1C2-5CBF-204558F0D0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828685"/>
              </p:ext>
            </p:extLst>
          </p:nvPr>
        </p:nvGraphicFramePr>
        <p:xfrm>
          <a:off x="5689601" y="719929"/>
          <a:ext cx="5363400" cy="570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12" imgH="7543800" progId="Acrobat.Document.DC">
                  <p:embed/>
                </p:oleObj>
              </mc:Choice>
              <mc:Fallback>
                <p:oleObj name="Acrobat Document" r:id="rId2" imgW="5829212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89601" y="719929"/>
                        <a:ext cx="5363400" cy="570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83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DF03-40B4-11AA-B56B-9411924D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Determination</a:t>
            </a:r>
          </a:p>
        </p:txBody>
      </p:sp>
      <p:pic>
        <p:nvPicPr>
          <p:cNvPr id="8" name="Picture Placeholder 7" descr="Checklist outline">
            <a:extLst>
              <a:ext uri="{FF2B5EF4-FFF2-40B4-BE49-F238E27FC236}">
                <a16:creationId xmlns:a16="http://schemas.microsoft.com/office/drawing/2014/main" id="{EFDD04EE-8670-F611-51BF-9C41A0325AE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298" b="9298"/>
          <a:stretch>
            <a:fillRect/>
          </a:stretch>
        </p:blipFill>
        <p:spPr>
          <a:xfrm>
            <a:off x="1468814" y="2295843"/>
            <a:ext cx="4094797" cy="3738562"/>
          </a:xfr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B4D5AC0-C1FC-964C-F630-A6D33F73DB3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30233330"/>
              </p:ext>
            </p:extLst>
          </p:nvPr>
        </p:nvGraphicFramePr>
        <p:xfrm>
          <a:off x="6786563" y="2052638"/>
          <a:ext cx="4491037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6AF16-DD66-3FFB-5654-37A657C5A5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0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DD5F531-F508-2F4F-6426-1FF4C75C6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654070"/>
              </p:ext>
            </p:extLst>
          </p:nvPr>
        </p:nvGraphicFramePr>
        <p:xfrm>
          <a:off x="1317615" y="690511"/>
          <a:ext cx="8935994" cy="5253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6272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{599B74D9-93E9-41E6-82F4-86D97E07FDD1}TF3977e381-cba5-49b1-ba43-b5d865517af9a8ea938a_win32-7e3941547c4c</Template>
  <TotalTime>0</TotalTime>
  <Words>875</Words>
  <Application>Microsoft Office PowerPoint</Application>
  <PresentationFormat>Widescreen</PresentationFormat>
  <Paragraphs>160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Tisa Offc Serif Pro</vt:lpstr>
      <vt:lpstr>Univers Light</vt:lpstr>
      <vt:lpstr>Custom</vt:lpstr>
      <vt:lpstr>Acrobat Document</vt:lpstr>
      <vt:lpstr>Bidder’s Conference  U.S. Probation/Pretrial Services </vt:lpstr>
      <vt:lpstr>Agenda</vt:lpstr>
      <vt:lpstr>Welcome &amp; Introductions</vt:lpstr>
      <vt:lpstr>Introductions Continued</vt:lpstr>
      <vt:lpstr>Purpose of Meeting:</vt:lpstr>
      <vt:lpstr>Completing the RFP </vt:lpstr>
      <vt:lpstr>Pass/Fail &amp; On-site Checklist </vt:lpstr>
      <vt:lpstr>Responsibility Determination</vt:lpstr>
      <vt:lpstr>PowerPoint Presentation</vt:lpstr>
      <vt:lpstr>Statement of Work</vt:lpstr>
      <vt:lpstr>Urine Screen – Testing</vt:lpstr>
      <vt:lpstr>Notable Changes</vt:lpstr>
      <vt:lpstr>Notable Changes Continued…..</vt:lpstr>
      <vt:lpstr>Sections of BPA</vt:lpstr>
      <vt:lpstr>Sections of BPA Continued…..</vt:lpstr>
      <vt:lpstr>Sections of BPA Continued…..</vt:lpstr>
      <vt:lpstr>Attachments</vt:lpstr>
      <vt:lpstr>Reminders: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2025-08-14T11:38:10Z</dcterms:created>
  <dcterms:modified xsi:type="dcterms:W3CDTF">2025-08-14T11:40:07Z</dcterms:modified>
</cp:coreProperties>
</file>